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76" r:id="rId6"/>
    <p:sldId id="259" r:id="rId7"/>
    <p:sldId id="261" r:id="rId8"/>
    <p:sldId id="263" r:id="rId9"/>
    <p:sldId id="264" r:id="rId10"/>
    <p:sldId id="271" r:id="rId11"/>
    <p:sldId id="275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D5FD2-CA55-4D5B-8CC4-EF3A6A21B36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1E0F-7A32-4FFD-92EC-121D68A44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1E0F-7A32-4FFD-92EC-121D68A441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1E0F-7A32-4FFD-92EC-121D68A44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1E0F-7A32-4FFD-92EC-121D68A44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1E0F-7A32-4FFD-92EC-121D68A441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1E0F-7A32-4FFD-92EC-121D68A44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1E0F-7A32-4FFD-92EC-121D68A441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04D5-3F3D-4AB7-83AA-88F3217756FE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84B1-B04F-434F-8B6F-B86064821CF4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5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CE69-12C8-4888-9E84-39A14A9289F9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260-CEA3-4305-907B-FBD99568C11B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E606-634C-40F7-9E69-2F0EC18E8183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72E5-5CAA-4BE1-9424-8CEF94016270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9EDD-4F5C-4D4A-BA3D-5BF2C345A38B}" type="datetime1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C37-F300-4847-91E2-D316C82D8B40}" type="datetime1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C06-8A86-4552-B377-A9EC2EF6343F}" type="datetime1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4B05-98F6-44B2-BC63-3448D8EC8898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BE2-6DDD-4C05-A190-547322306010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2387-4EAB-4F44-90EB-D7F402CA42A9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Planning and Development Department - November 13,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F7EF-D157-4CB5-8AB0-4E3C33C1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12888" y="406400"/>
            <a:ext cx="59802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71521" y="406400"/>
            <a:ext cx="3185368" cy="5892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2742" y="1276785"/>
            <a:ext cx="5486400" cy="2566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Land Use and Zoning Committee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Special Workshop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82742" y="3900803"/>
            <a:ext cx="5486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Flooding and Drainage Regulation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267200"/>
            <a:ext cx="13716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9816" y="5715000"/>
            <a:ext cx="301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CITY. ONE JACKSONVILLE.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232" y="6356350"/>
            <a:ext cx="4404567" cy="365125"/>
          </a:xfrm>
        </p:spPr>
        <p:txBody>
          <a:bodyPr/>
          <a:lstStyle/>
          <a:p>
            <a:pPr algn="l"/>
            <a:r>
              <a:rPr lang="en-US" dirty="0" smtClean="0"/>
              <a:t>Planning and Development Department - November 13, 2017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20" y="406400"/>
            <a:ext cx="3115733" cy="233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8234046" y="1812295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1"/>
                </a:solidFill>
              </a:rPr>
              <a:t>http</a:t>
            </a:r>
            <a:r>
              <a:rPr lang="en-US" sz="1050" i="1" dirty="0">
                <a:solidFill>
                  <a:schemeClr val="bg1"/>
                </a:solidFill>
              </a:rPr>
              <a:t>://</a:t>
            </a:r>
            <a:r>
              <a:rPr lang="en-US" sz="1050" i="1" dirty="0" smtClean="0">
                <a:solidFill>
                  <a:schemeClr val="bg1"/>
                </a:solidFill>
              </a:rPr>
              <a:t>usaservicesfl.com</a:t>
            </a:r>
            <a:endParaRPr lang="en-US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2888" y="406400"/>
            <a:ext cx="93330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2280"/>
            <a:ext cx="8763000" cy="152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2030 Comprehensive Plan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High level guiding policy document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Sets out general policy to guide detailed regulations such as: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Level of Service (LOS) standards for concurrency related drainage reviews consistent with LDPM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Tasking the City with defining surface hydrology to determine flood plain vulnerability and appropriate protection measures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Establishing general priorities for protection measures to apply to identified floodplain areas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Pending Ordinance 2017-627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Floodplain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Adaptation Action Area (AAA) / Coastal High Hazard Area (CHHA)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Establishes a working group to address implications and potential responses to the effects of coastal flooding within the AAA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6400"/>
            <a:ext cx="9256889" cy="5892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6028532"/>
            <a:ext cx="3999089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Coastal High Hazard Areas Map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91232" y="6356351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Planning and Development Department - November 13, 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2296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9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0"/>
            <a:ext cx="4495799" cy="477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524000"/>
            <a:ext cx="4512527" cy="477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49250"/>
            <a:ext cx="88392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Strengths and Weaknesses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171061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Strengths</a:t>
            </a:r>
          </a:p>
          <a:p>
            <a:pPr marL="0" indent="0">
              <a:buNone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Effective engineering regulations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2030 Comprehensive Plan policies support regulations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Pending Ordinance 2017-627 supports Floodplain Management Ordinance and initiates discussion of potential impacts of sea level rise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5163" y="171061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Weaknesses</a:t>
            </a:r>
          </a:p>
          <a:p>
            <a:pPr marL="0" indent="0">
              <a:buNone/>
            </a:pPr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Private inspection firms report directly to developer</a:t>
            </a: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Protections for adjacent properties during development</a:t>
            </a: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Infill development regulations and inspections</a:t>
            </a: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Private inspectors vs. City inspectors</a:t>
            </a: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Private stormwater/flood control infrastructure maintenance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12888" y="406400"/>
            <a:ext cx="93330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02280"/>
            <a:ext cx="8763000" cy="152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Opportunities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Private Inspector approval/reporting structure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Maintenance of drainage plan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Drainage maintenance inspection program and associated enforcement options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2888" y="406400"/>
            <a:ext cx="59802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71521" y="406400"/>
            <a:ext cx="3185368" cy="5892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9250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Regulatory Background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2843" y="1289997"/>
            <a:ext cx="4889067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2030 Comprehensive Plan</a:t>
            </a:r>
          </a:p>
          <a:p>
            <a:pPr marL="0" indent="0">
              <a:buNone/>
            </a:pPr>
            <a:endParaRPr lang="en-US" sz="1000" b="1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High level policy statements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Provide for specific courses of action to guide day-to-day decision making and are implemented through detailed regulations such as the LDPM and Municipal Code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u="sng" dirty="0" smtClean="0">
                <a:solidFill>
                  <a:schemeClr val="bg1"/>
                </a:solidFill>
              </a:rPr>
              <a:t>Examples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Policy 2.7.1	</a:t>
            </a:r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City shall continue to define the surface hydrology of the area to determine flood plain vulnerability and sensitivity, and will determine appropriate protection measures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Policy 1.4.4	</a:t>
            </a:r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City shall require all development within the 100 year flood plain to be in strict conformance with all applicable federal, State, regional and local development regulations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Pending comprehensive plan amendment enhances existing floodplain management regulations and addresses associated impacts of sea level rise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41" y="1370012"/>
            <a:ext cx="3552596" cy="465974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232" y="6356350"/>
            <a:ext cx="4404567" cy="365125"/>
          </a:xfrm>
        </p:spPr>
        <p:txBody>
          <a:bodyPr/>
          <a:lstStyle/>
          <a:p>
            <a:pPr algn="l"/>
            <a:r>
              <a:rPr lang="en-US" dirty="0" smtClean="0"/>
              <a:t>Planning and Development Department - November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2888" y="406400"/>
            <a:ext cx="59802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71521" y="406400"/>
            <a:ext cx="3185368" cy="5892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34925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Regulatory Background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31" y="1362539"/>
            <a:ext cx="3463782" cy="4667213"/>
          </a:xfrm>
          <a:ln w="15875">
            <a:solidFill>
              <a:schemeClr val="tx2">
                <a:lumMod val="75000"/>
              </a:schemeClr>
            </a:solidFill>
          </a:ln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172843" y="1370012"/>
            <a:ext cx="5058667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Land Development Procedures Manual (LDPM)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="1" i="1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Comprehensive guide to </a:t>
            </a:r>
            <a:r>
              <a:rPr lang="en-US" sz="1600" dirty="0" smtClean="0">
                <a:solidFill>
                  <a:schemeClr val="bg1"/>
                </a:solidFill>
              </a:rPr>
              <a:t>development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Detailed design standards, methodologies and formulas for drainage </a:t>
            </a:r>
            <a:r>
              <a:rPr lang="en-US" sz="1600" dirty="0" smtClean="0">
                <a:solidFill>
                  <a:schemeClr val="bg1"/>
                </a:solidFill>
              </a:rPr>
              <a:t>design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Development related </a:t>
            </a:r>
            <a:r>
              <a:rPr lang="en-US" sz="1600" dirty="0">
                <a:solidFill>
                  <a:schemeClr val="bg1"/>
                </a:solidFill>
              </a:rPr>
              <a:t>stormwater runoff must not harm upstream or downstream </a:t>
            </a:r>
            <a:r>
              <a:rPr lang="en-US" sz="1600" dirty="0" smtClean="0">
                <a:solidFill>
                  <a:schemeClr val="bg1"/>
                </a:solidFill>
              </a:rPr>
              <a:t>property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Developers under pre/post development discharge </a:t>
            </a:r>
            <a:r>
              <a:rPr lang="en-US" sz="1600" dirty="0" smtClean="0">
                <a:solidFill>
                  <a:schemeClr val="bg1"/>
                </a:solidFill>
              </a:rPr>
              <a:t>restriction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Engineering solutions such as lot filling, grading, ditches, swales, ponds</a:t>
            </a:r>
          </a:p>
        </p:txBody>
      </p:sp>
    </p:spTree>
    <p:extLst>
      <p:ext uri="{BB962C8B-B14F-4D97-AF65-F5344CB8AC3E}">
        <p14:creationId xmlns:p14="http://schemas.microsoft.com/office/powerpoint/2010/main" val="20773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2888" y="406400"/>
            <a:ext cx="93330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34925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Regulatory Background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493837"/>
            <a:ext cx="83820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Floodplain Management Ordinance</a:t>
            </a:r>
          </a:p>
          <a:p>
            <a:pPr marL="0" indent="0">
              <a:buNone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Chapter 652, Municipal Code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Minimum requirements to safeguard public health, safety and general welfare and to minimize public/private loss due to flooding through regulation of flood hazard areas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Standards intended to manage “100-year flood” or the “1-percent annual chance flood”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Applies to all development partially or wholly in flood hazard area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Flood hazard areas established by 2013 Flood Insurance Study, Flood Insurance Rate Maps (FIRM) and supporting data in the Master Stormwater Management Plan (MSMP)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6400"/>
            <a:ext cx="9256889" cy="5892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91200" y="6028532"/>
            <a:ext cx="3084689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Flood Zone Map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91232" y="6356351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Planning and Development Department - November 13,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" y="74083"/>
            <a:ext cx="8300156" cy="62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2888" y="406400"/>
            <a:ext cx="59802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71521" y="406400"/>
            <a:ext cx="3089206" cy="5892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34925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Regulatory Background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427162"/>
            <a:ext cx="5410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Concurrency and Mobility System</a:t>
            </a:r>
          </a:p>
          <a:p>
            <a:pPr marL="0" indent="0">
              <a:buNone/>
            </a:pPr>
            <a:endParaRPr lang="en-US" sz="2000" b="1" i="1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Chapter 655, Municipal Code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Includes  drainage review component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Drainage level of service (LOS) standards and methodologies compatible with the LDPM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jacksonville.com/sites/default/files/styles/slideshow__640x360/public/15244535.jpg?itok=Xe96uQ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07" y="3804443"/>
            <a:ext cx="3079319" cy="18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53"/>
          <a:stretch/>
        </p:blipFill>
        <p:spPr bwMode="auto">
          <a:xfrm>
            <a:off x="6081408" y="1088482"/>
            <a:ext cx="3062592" cy="22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8239709" y="2420036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1"/>
                </a:solidFill>
              </a:rPr>
              <a:t>Jea.com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213095" y="4702318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bg1"/>
                </a:solidFill>
              </a:rPr>
              <a:t>jacksonville.com</a:t>
            </a:r>
            <a:endParaRPr lang="en-US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0"/>
            <a:ext cx="4495799" cy="477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524000"/>
            <a:ext cx="4512527" cy="477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349250"/>
            <a:ext cx="88392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Roles &amp; Responsibilities in </a:t>
            </a:r>
          </a:p>
          <a:p>
            <a:pPr algn="l"/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</a:rPr>
              <a:t>Design &amp; Permitting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66" y="1691480"/>
            <a:ext cx="4092498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Engineering Professionals Certify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All contributing areas accounted for;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On-site collection design accuracy;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Ponds designed per LDPM;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Conveyance methods (pipes/ditches), elevations, calculations for flow characteristics accounted/documented; 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Obtain permits from the SJRWMD and City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85163" y="169148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Planning and Development Department - Development Services Division: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Verify engineer drainage plan analysis and design;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Acceptable design methodologies and equations per LDPM;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Staff walks final inspection unless developer utilizes private inspector; 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Evaluate concurrency applications for drainage capacity per LOS standards to protect function of the existing drainage system</a:t>
            </a:r>
          </a:p>
        </p:txBody>
      </p:sp>
    </p:spTree>
    <p:extLst>
      <p:ext uri="{BB962C8B-B14F-4D97-AF65-F5344CB8AC3E}">
        <p14:creationId xmlns:p14="http://schemas.microsoft.com/office/powerpoint/2010/main" val="14995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71521" y="406400"/>
            <a:ext cx="3089206" cy="5892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35252"/>
          <a:stretch/>
        </p:blipFill>
        <p:spPr>
          <a:xfrm>
            <a:off x="6071521" y="4953000"/>
            <a:ext cx="3079102" cy="134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2888" y="406400"/>
            <a:ext cx="59802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349250"/>
            <a:ext cx="5486400" cy="1936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Roles &amp; Responsibilities in Design &amp; Permitting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261427"/>
            <a:ext cx="5356584" cy="278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St. Johns River Water Management District (SJRWMD)</a:t>
            </a:r>
          </a:p>
          <a:p>
            <a:pPr marL="0" indent="0">
              <a:buNone/>
            </a:pPr>
            <a:endParaRPr lang="en-US" sz="900" b="1" i="1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Focused primarily on water quality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Stormwater size and design specifications overlap with City’s drainage requirements except in restricted basins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2790"/>
            <a:ext cx="3856346" cy="9247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5239" y="378988"/>
            <a:ext cx="3068762" cy="1765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17491"/>
          <a:stretch/>
        </p:blipFill>
        <p:spPr>
          <a:xfrm>
            <a:off x="6071521" y="2438400"/>
            <a:ext cx="3089206" cy="21852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8554970" y="1525776"/>
            <a:ext cx="943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sjrwmd.com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554970" y="4077948"/>
            <a:ext cx="943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sjrwmd.com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567288" y="5700709"/>
            <a:ext cx="943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sjrwmd.com</a:t>
            </a:r>
          </a:p>
        </p:txBody>
      </p:sp>
    </p:spTree>
    <p:extLst>
      <p:ext uri="{BB962C8B-B14F-4D97-AF65-F5344CB8AC3E}">
        <p14:creationId xmlns:p14="http://schemas.microsoft.com/office/powerpoint/2010/main" val="9568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2888" y="406400"/>
            <a:ext cx="9333088" cy="589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02280"/>
            <a:ext cx="8763000" cy="152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Land Development Procedure Manual (LDPM)</a:t>
            </a:r>
          </a:p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Development Drainage Requirements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91232" y="6356350"/>
            <a:ext cx="4404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Planning and Development Department - November 13,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" y="18288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US" sz="1600" b="1" i="1" dirty="0" smtClean="0">
                <a:solidFill>
                  <a:schemeClr val="bg1"/>
                </a:solidFill>
              </a:rPr>
              <a:t>Engineering Professional  </a:t>
            </a:r>
            <a:r>
              <a:rPr lang="en-US" sz="1600" dirty="0" smtClean="0">
                <a:solidFill>
                  <a:schemeClr val="bg1"/>
                </a:solidFill>
              </a:rPr>
              <a:t>- provides certified data, methodology and engineering solutions that protect adjacent land owners from harm.  </a:t>
            </a:r>
          </a:p>
          <a:p>
            <a:pPr marL="285750" lvl="1" indent="-285750">
              <a:buFont typeface="Arial" charset="0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Develops Master Drainage Map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Creates lot grading and lot filling plan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Provides soil investigation report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Ensures no obstruction of existing drainage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Accommodates flood zone and flood-prone area storage needs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Ensures capacity for downstream drainage systems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Ensures stormwater runoff does not impact adjacent property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Stormwater management facilities are owned and maintained by a private entity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City is relieved from liability related to stormwater management facilities by execution of a “hold harmless” agreement  </a:t>
            </a:r>
          </a:p>
        </p:txBody>
      </p:sp>
    </p:spTree>
    <p:extLst>
      <p:ext uri="{BB962C8B-B14F-4D97-AF65-F5344CB8AC3E}">
        <p14:creationId xmlns:p14="http://schemas.microsoft.com/office/powerpoint/2010/main" val="32373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3487</TotalTime>
  <Words>782</Words>
  <Application>Microsoft Office PowerPoint</Application>
  <PresentationFormat>On-screen Show (4:3)</PresentationFormat>
  <Paragraphs>153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Regulatory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COJ</dc:creator>
  <cp:lastModifiedBy>COJ</cp:lastModifiedBy>
  <cp:revision>100</cp:revision>
  <dcterms:created xsi:type="dcterms:W3CDTF">2017-11-06T13:34:40Z</dcterms:created>
  <dcterms:modified xsi:type="dcterms:W3CDTF">2017-11-09T17:19:22Z</dcterms:modified>
</cp:coreProperties>
</file>